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68080f8fb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68080f8fb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68080f8fb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68080f8fb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68080f8fb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68080f8fb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68080f8fb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68080f8f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68080f8fb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68080f8fb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68080f8fb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68080f8fb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68080f8fb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68080f8fb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68080f8fb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68080f8fb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68080f8fb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68080f8fb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68080f8fb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68080f8fb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68080f8f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68080f8f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68080f8fb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68080f8fb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68080f8fb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68080f8fb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68080f8fb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68080f8fb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68080f8f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68080f8f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68080f8fb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68080f8fb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68080f8fb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68080f8fb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68080f8fb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68080f8fb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8080f8fb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168080f8fb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68080f8fb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68080f8fb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68080f8fb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68080f8fb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68080f8f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68080f8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68080f8fb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68080f8fb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68080f8fb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68080f8fb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68080f8f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68080f8f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68080f8f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68080f8f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68080f8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68080f8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68080f8f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68080f8f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68080f8fb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68080f8fb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68080f8fb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168080f8fb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hyperlink" Target="http://realpython.com/python-virtual-environments-a-primer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devguide.python.org/versions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GenomicMedLab/bioinformatics-python" TargetMode="External"/><Relationship Id="rId4" Type="http://schemas.openxmlformats.org/officeDocument/2006/relationships/hyperlink" Target="https://github.com/GenomicMedLab/variant-interpreta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s://xkcd.com/198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realpython.com/intro-to-pyenv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go.osu.edu/bio-pytho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Bioinformatics with Python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Real-world tools to make your life easier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</a:t>
            </a:r>
            <a:r>
              <a:rPr lang="en"/>
              <a:t> install </a:t>
            </a:r>
            <a:r>
              <a:rPr lang="en"/>
              <a:t>--</a:t>
            </a:r>
            <a:r>
              <a:rPr lang="en"/>
              <a:t>list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076275"/>
            <a:ext cx="8520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your terminal, see what versions of python are available with </a:t>
            </a:r>
            <a:r>
              <a:rPr i="1" lang="en">
                <a:solidFill>
                  <a:schemeClr val="dk1"/>
                </a:solidFill>
              </a:rPr>
              <a:t>pyenv install </a:t>
            </a:r>
            <a:r>
              <a:rPr i="1" lang="en">
                <a:solidFill>
                  <a:schemeClr val="dk1"/>
                </a:solidFill>
              </a:rPr>
              <a:t>--list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50" y="1667250"/>
            <a:ext cx="4469081" cy="30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</a:t>
            </a:r>
            <a:r>
              <a:rPr lang="en"/>
              <a:t> install &lt;version&gt;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076275"/>
            <a:ext cx="85206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your terminal install a python version with </a:t>
            </a:r>
            <a:r>
              <a:rPr i="1" lang="en">
                <a:solidFill>
                  <a:schemeClr val="dk1"/>
                </a:solidFill>
              </a:rPr>
              <a:t>pyenv install &lt;version&gt;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0775"/>
            <a:ext cx="8839204" cy="203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4124275"/>
            <a:ext cx="85206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TIP: auto-resolve the latest patch of a minor version with </a:t>
            </a:r>
            <a:r>
              <a:rPr i="1" lang="en"/>
              <a:t>pyenv install 3.&lt;minor&gt;</a:t>
            </a:r>
            <a:br>
              <a:rPr i="1" lang="en"/>
            </a:br>
            <a:r>
              <a:rPr i="1" lang="en"/>
              <a:t>  </a:t>
            </a:r>
            <a:r>
              <a:rPr lang="en"/>
              <a:t>OR auto-resolve the latest patch of a major version with </a:t>
            </a:r>
            <a:r>
              <a:rPr i="1" lang="en"/>
              <a:t>pyenv install 3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</a:t>
            </a:r>
            <a:r>
              <a:rPr lang="en"/>
              <a:t> </a:t>
            </a:r>
            <a:r>
              <a:rPr lang="en"/>
              <a:t>versions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076275"/>
            <a:ext cx="85206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your terminal list all the versions currently installed on your EC2 instance with </a:t>
            </a:r>
            <a:r>
              <a:rPr i="1" lang="en">
                <a:solidFill>
                  <a:schemeClr val="dk1"/>
                </a:solidFill>
              </a:rPr>
              <a:t>pyenv versions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4124275"/>
            <a:ext cx="85206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the </a:t>
            </a:r>
            <a:r>
              <a:rPr lang="en"/>
              <a:t>currently</a:t>
            </a:r>
            <a:r>
              <a:rPr lang="en"/>
              <a:t> selected version is indicated by an asterisk (*).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what does </a:t>
            </a:r>
            <a:r>
              <a:rPr i="1" lang="en">
                <a:solidFill>
                  <a:srgbClr val="0000FF"/>
                </a:solidFill>
              </a:rPr>
              <a:t>(set by /home/ubuntu/.pyenv/version)</a:t>
            </a:r>
            <a:r>
              <a:rPr lang="en"/>
              <a:t> mean?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75" y="2012150"/>
            <a:ext cx="8024247" cy="19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561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</a:t>
            </a:r>
            <a:r>
              <a:rPr b="1" lang="en"/>
              <a:t>yenv:</a:t>
            </a:r>
            <a:r>
              <a:rPr lang="en"/>
              <a:t> How it Works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475" y="235850"/>
            <a:ext cx="4221101" cy="441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235875" y="1578425"/>
            <a:ext cx="46083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p</a:t>
            </a:r>
            <a:r>
              <a:rPr b="1" i="1" lang="en" sz="1800">
                <a:solidFill>
                  <a:schemeClr val="dk2"/>
                </a:solidFill>
              </a:rPr>
              <a:t>yenv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i="1" lang="en" sz="1800">
                <a:solidFill>
                  <a:schemeClr val="dk2"/>
                </a:solidFill>
              </a:rPr>
              <a:t>lets you set increasingly specific contexts for python version selection, preferentially selecting more specific contexts if defined 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34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pyenv:</a:t>
            </a:r>
            <a:r>
              <a:rPr lang="en"/>
              <a:t> How it Works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475" y="235850"/>
            <a:ext cx="4221101" cy="441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4426875" y="843650"/>
            <a:ext cx="17598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6E8D5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4191000" y="489850"/>
            <a:ext cx="1551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 this first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34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pyenv:</a:t>
            </a:r>
            <a:r>
              <a:rPr lang="en"/>
              <a:t> How it Works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475" y="235850"/>
            <a:ext cx="4221101" cy="441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4426875" y="843650"/>
            <a:ext cx="17598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6E8D5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4191000" y="489850"/>
            <a:ext cx="1551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 this first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4086750" y="1823375"/>
            <a:ext cx="17598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8FB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3084275" y="1514925"/>
            <a:ext cx="2762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 this if shell not set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34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pyenv:</a:t>
            </a:r>
            <a:r>
              <a:rPr lang="en"/>
              <a:t> How it Works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475" y="235850"/>
            <a:ext cx="4221101" cy="441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4426875" y="843650"/>
            <a:ext cx="17598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6E8D5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4191000" y="489850"/>
            <a:ext cx="1551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 this first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0" name="Google Shape;170;p28"/>
          <p:cNvSpPr/>
          <p:nvPr/>
        </p:nvSpPr>
        <p:spPr>
          <a:xfrm>
            <a:off x="4086750" y="1823375"/>
            <a:ext cx="17598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8FB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3084275" y="1514925"/>
            <a:ext cx="2762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 this if shell not set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2" name="Google Shape;172;p28"/>
          <p:cNvSpPr/>
          <p:nvPr/>
        </p:nvSpPr>
        <p:spPr>
          <a:xfrm>
            <a:off x="3578750" y="2803100"/>
            <a:ext cx="17598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2D5E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1623775" y="2494650"/>
            <a:ext cx="3714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 this if shell and local not set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34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pyenv:</a:t>
            </a:r>
            <a:r>
              <a:rPr lang="en"/>
              <a:t> How it Works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475" y="235850"/>
            <a:ext cx="4221101" cy="441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4426875" y="843650"/>
            <a:ext cx="17598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6E8D5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4191000" y="489850"/>
            <a:ext cx="1551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 this first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4086750" y="1823375"/>
            <a:ext cx="17598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8FB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/>
        </p:nvSpPr>
        <p:spPr>
          <a:xfrm>
            <a:off x="3084275" y="1514925"/>
            <a:ext cx="2762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 this if shell not set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3578750" y="2803100"/>
            <a:ext cx="17598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2D5E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1623775" y="2494650"/>
            <a:ext cx="3714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 this if shell and local not set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3014675" y="3900750"/>
            <a:ext cx="17598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8CE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 txBox="1"/>
          <p:nvPr/>
        </p:nvSpPr>
        <p:spPr>
          <a:xfrm>
            <a:off x="117925" y="3592300"/>
            <a:ext cx="4580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Used as the initial, default value for </a:t>
            </a:r>
            <a:r>
              <a:rPr i="1" lang="en" sz="1800">
                <a:solidFill>
                  <a:schemeClr val="dk1"/>
                </a:solidFill>
              </a:rPr>
              <a:t>global</a:t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34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pyenv:</a:t>
            </a:r>
            <a:r>
              <a:rPr lang="en"/>
              <a:t> How it Works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475" y="235850"/>
            <a:ext cx="4221101" cy="441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/>
        </p:nvSpPr>
        <p:spPr>
          <a:xfrm>
            <a:off x="3578750" y="2803100"/>
            <a:ext cx="17598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2D5E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00" y="1463875"/>
            <a:ext cx="4998374" cy="11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2082050" y="2730500"/>
            <a:ext cx="14967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You are here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</a:t>
            </a:r>
            <a:r>
              <a:rPr lang="en"/>
              <a:t> global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076275"/>
            <a:ext cx="85206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your terminal set the global version with </a:t>
            </a:r>
            <a:r>
              <a:rPr i="1" lang="en">
                <a:solidFill>
                  <a:schemeClr val="dk1"/>
                </a:solidFill>
              </a:rPr>
              <a:t>pyenv global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b="11535" l="0" r="0" t="0"/>
          <a:stretch/>
        </p:blipFill>
        <p:spPr>
          <a:xfrm>
            <a:off x="252175" y="1830725"/>
            <a:ext cx="4861649" cy="25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864" y="2320575"/>
            <a:ext cx="2697235" cy="28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5698809" y="3961019"/>
            <a:ext cx="11244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2D5E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Python Versions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</a:t>
            </a:r>
            <a:r>
              <a:rPr lang="en"/>
              <a:t> local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076275"/>
            <a:ext cx="85206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your terminal set the local version with </a:t>
            </a:r>
            <a:r>
              <a:rPr i="1" lang="en">
                <a:solidFill>
                  <a:schemeClr val="dk1"/>
                </a:solidFill>
              </a:rPr>
              <a:t>pyenv local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864" y="2320575"/>
            <a:ext cx="2697235" cy="28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>
            <a:off x="6023416" y="3334986"/>
            <a:ext cx="11244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8FB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6575"/>
            <a:ext cx="5718615" cy="2574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</a:t>
            </a:r>
            <a:r>
              <a:rPr lang="en"/>
              <a:t> shell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076275"/>
            <a:ext cx="85206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your terminal set the shell version with </a:t>
            </a:r>
            <a:r>
              <a:rPr i="1" lang="en">
                <a:solidFill>
                  <a:schemeClr val="dk1"/>
                </a:solidFill>
              </a:rPr>
              <a:t>pyenv shell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864" y="2320575"/>
            <a:ext cx="2697235" cy="28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/>
          <p:nvPr/>
        </p:nvSpPr>
        <p:spPr>
          <a:xfrm>
            <a:off x="6240752" y="2708952"/>
            <a:ext cx="1124400" cy="21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6E8D5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00" y="1658375"/>
            <a:ext cx="5944827" cy="29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Exercises</a:t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520600" cy="3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your terminal, identify which python versions are installed on your system. What versions are installed?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 python version 3.13.0 to your system. Is this version used automatically?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 a different version as your global default. </a:t>
            </a:r>
            <a:r>
              <a:rPr lang="en"/>
              <a:t>How can you tell this was set correctly? Will this persist when you start up a new shell? How do you know?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Change to the </a:t>
            </a:r>
            <a:r>
              <a:rPr lang="en">
                <a:solidFill>
                  <a:schemeClr val="dk1"/>
                </a:solidFill>
              </a:rPr>
              <a:t>pyenv_lab </a:t>
            </a:r>
            <a:r>
              <a:rPr lang="en"/>
              <a:t>directory. What is the currently set python version? Does the set version match the default version you set in the previous exercise? Why or why not?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Python Environments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25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Multiple Python Environments?</a:t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2292900" y="827225"/>
            <a:ext cx="4260300" cy="4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Dependency Isolation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Keeps project dependencies separate, ensuring one project’s packages don’t interfere with another’s.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Avoid Version Conflicts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Manage multiple versions of Python or libraries for different projects effortlessly.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Simplified Package Management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Install and manage dependencies specific to a project without affecting global Python installation(s).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Reproducibility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Improves consistency in the behavior of your code across different compute environments.</a:t>
            </a:r>
            <a:endParaRPr sz="2100"/>
          </a:p>
        </p:txBody>
      </p:sp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27529" l="0" r="0" t="3732"/>
          <a:stretch/>
        </p:blipFill>
        <p:spPr>
          <a:xfrm>
            <a:off x="6317375" y="1078100"/>
            <a:ext cx="1190100" cy="92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8950" l="0" r="0" t="0"/>
          <a:stretch/>
        </p:blipFill>
        <p:spPr>
          <a:xfrm>
            <a:off x="845425" y="2134375"/>
            <a:ext cx="1105200" cy="101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17966" l="14798" r="14798" t="11630"/>
          <a:stretch/>
        </p:blipFill>
        <p:spPr>
          <a:xfrm>
            <a:off x="6998500" y="3147775"/>
            <a:ext cx="1247400" cy="124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6">
            <a:alphaModFix/>
          </a:blip>
          <a:srcRect b="23620" l="13735" r="13742" t="3858"/>
          <a:stretch/>
        </p:blipFill>
        <p:spPr>
          <a:xfrm>
            <a:off x="983000" y="3969950"/>
            <a:ext cx="1042200" cy="1042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Virtual Environments with the </a:t>
            </a:r>
            <a:r>
              <a:rPr b="1" lang="en"/>
              <a:t>venv</a:t>
            </a:r>
            <a:r>
              <a:rPr lang="en"/>
              <a:t> module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15761" l="0" r="0" t="0"/>
          <a:stretch/>
        </p:blipFill>
        <p:spPr>
          <a:xfrm>
            <a:off x="1175575" y="1244500"/>
            <a:ext cx="6792850" cy="321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3855300" y="4617375"/>
            <a:ext cx="44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realpython.com/python-virtual-environments-a-primer/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Virtual Environment with </a:t>
            </a:r>
            <a:r>
              <a:rPr b="1" lang="en"/>
              <a:t>python -m venv</a:t>
            </a:r>
            <a:endParaRPr b="1"/>
          </a:p>
        </p:txBody>
      </p:sp>
      <p:sp>
        <p:nvSpPr>
          <p:cNvPr id="257" name="Google Shape;257;p3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create a virtual environment with </a:t>
            </a:r>
            <a:r>
              <a:rPr i="1" lang="en"/>
              <a:t>venv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Call the python version you want to use for the virtual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the venv module from that python version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6692"/>
            <a:ext cx="9144003" cy="2245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Virtual Environment with </a:t>
            </a:r>
            <a:r>
              <a:rPr b="1" lang="en"/>
              <a:t>bin/activate</a:t>
            </a:r>
            <a:endParaRPr b="1"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4125"/>
            <a:ext cx="8839204" cy="2334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311700" y="101772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activate a virtual environment, use the </a:t>
            </a:r>
            <a:r>
              <a:rPr i="1" lang="en"/>
              <a:t>source</a:t>
            </a:r>
            <a:r>
              <a:rPr lang="en"/>
              <a:t> command on the </a:t>
            </a:r>
            <a:r>
              <a:rPr lang="en">
                <a:solidFill>
                  <a:schemeClr val="dk1"/>
                </a:solidFill>
              </a:rPr>
              <a:t>bin/activate</a:t>
            </a:r>
            <a:r>
              <a:rPr lang="en"/>
              <a:t> script in your virtual environment directory.</a:t>
            </a:r>
            <a:endParaRPr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311700" y="4325575"/>
            <a:ext cx="8520600" cy="5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When in a virtual environment, it overrides your pyenv version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Leaving a Virtual Environment with </a:t>
            </a:r>
            <a:r>
              <a:rPr b="1" lang="en"/>
              <a:t>de</a:t>
            </a:r>
            <a:r>
              <a:rPr b="1" lang="en"/>
              <a:t>activate</a:t>
            </a:r>
            <a:endParaRPr b="1"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311700" y="101772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leave a virtual environment, use the </a:t>
            </a:r>
            <a:r>
              <a:rPr i="1" lang="en"/>
              <a:t>deactivate</a:t>
            </a:r>
            <a:r>
              <a:rPr lang="en"/>
              <a:t> command</a:t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0038"/>
            <a:ext cx="8839204" cy="130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Exercises</a:t>
            </a:r>
            <a:endParaRPr/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the following command in the terminal to list the number of installed packages: pip list. How many packages do you see installed? (HINT: remember the wc command from the intro to unix lecture)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new virtual environment in a new directory called venv using python 3.13.0. What command did you use?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Activate the new environment and install the packages listed in requirements.txt. How many packages are installed now?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Leave the virtual environment you activated. What command did you use?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Thing to Know About Python Versions: v2 / v3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200" y="996500"/>
            <a:ext cx="5841083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658450" y="1688600"/>
            <a:ext cx="1582500" cy="29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116800" y="1370000"/>
            <a:ext cx="2219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Python 2 is here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658450" y="4187600"/>
            <a:ext cx="1582500" cy="29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116800" y="3822800"/>
            <a:ext cx="2446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Python 3.13 is latest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658450" y="3397938"/>
            <a:ext cx="1582500" cy="29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16800" y="2804538"/>
            <a:ext cx="2446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End-of-life is not supported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925960" y="4785614"/>
            <a:ext cx="31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https://devguide.python.org/versions/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Scraping, Pandas, and Pysam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first–let’s get your Jupyter notebooks set up</a:t>
            </a:r>
            <a:endParaRPr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203400" y="1152475"/>
            <a:ext cx="873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Clone fresh copies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bioinformatics-python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4"/>
              </a:rPr>
              <a:t>variant-interpretation</a:t>
            </a:r>
            <a:r>
              <a:rPr lang="en"/>
              <a:t> labs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fresh virtual environment in your workspace directory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 requirements for both labs in your virtual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Start up Jupyter Lab from your EC2 instance workspace directory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Retrieve your AWS public IP address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up your Jupyter Lab on your local machine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6112"/>
          <a:stretch/>
        </p:blipFill>
        <p:spPr>
          <a:xfrm>
            <a:off x="1699725" y="600550"/>
            <a:ext cx="7291873" cy="45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Minor Version Enhancements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just upgrade my system Python to latest?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6775" y="999575"/>
            <a:ext cx="387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is sometimes used by the Operating System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Minor versions have some deprecated or backwards-incompatible changes (</a:t>
            </a:r>
            <a:r>
              <a:rPr lang="en">
                <a:solidFill>
                  <a:srgbClr val="FF0000"/>
                </a:solidFill>
              </a:rPr>
              <a:t>see list at right</a:t>
            </a:r>
            <a:r>
              <a:rPr lang="en"/>
              <a:t>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software packages may rely on deprecated behavior from earlier Python versions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4182000" y="1017725"/>
            <a:ext cx="4962000" cy="3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Python 3.2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Deprecated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os.stat_float_times()</a:t>
            </a:r>
            <a:r>
              <a:rPr lang="en" sz="1100">
                <a:solidFill>
                  <a:schemeClr val="dk1"/>
                </a:solidFill>
              </a:rPr>
              <a:t> for file timestamp handling.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Python 3.3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Reintroduced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u''</a:t>
            </a:r>
            <a:r>
              <a:rPr lang="en" sz="1100">
                <a:solidFill>
                  <a:schemeClr val="dk1"/>
                </a:solidFill>
              </a:rPr>
              <a:t> string literal for easier Python 2 compatibility, affecting string handling.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Python 3.5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Introduced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en" sz="1100">
                <a:solidFill>
                  <a:schemeClr val="dk1"/>
                </a:solidFill>
              </a:rPr>
              <a:t> as reserved keywords, making their prior use as identifiers invalid.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Python 3.8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Added the walrus operator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en" sz="1100">
                <a:solidFill>
                  <a:schemeClr val="dk1"/>
                </a:solidFill>
              </a:rPr>
              <a:t>), potentially conflicting with its use as an identifier.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Modified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__import__()</a:t>
            </a:r>
            <a:r>
              <a:rPr lang="en" sz="1100">
                <a:solidFill>
                  <a:schemeClr val="dk1"/>
                </a:solidFill>
              </a:rPr>
              <a:t> function behavior for relative imports.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Python 3.10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Changed abstract base class imports: direct imports from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collections</a:t>
            </a:r>
            <a:r>
              <a:rPr lang="en" sz="1100">
                <a:solidFill>
                  <a:schemeClr val="dk1"/>
                </a:solidFill>
              </a:rPr>
              <a:t> deprecated in favor of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collections.abc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Python 3.12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Removed legacy modules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cgi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cgitb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smtpd</a:t>
            </a:r>
            <a:r>
              <a:rPr lang="en" sz="1100">
                <a:solidFill>
                  <a:schemeClr val="dk1"/>
                </a:solidFill>
              </a:rPr>
              <a:t>, etc.) per PEP 594.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Removed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wstr</a:t>
            </a:r>
            <a:r>
              <a:rPr lang="en" sz="1100">
                <a:solidFill>
                  <a:schemeClr val="dk1"/>
                </a:solidFill>
              </a:rPr>
              <a:t> representation from Unicode objects, requiring C extension updates.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Python 3.13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200"/>
              </a:spcBef>
              <a:spcAft>
                <a:spcPts val="120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Continued removal of outdated APIs and modules as part of ongoing standard library cleanup.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181923" y="691175"/>
            <a:ext cx="42636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FF0000"/>
                </a:solidFill>
              </a:rPr>
              <a:t>Backwards-incompatible Enhancements</a:t>
            </a:r>
            <a:endParaRPr i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825" y="70750"/>
            <a:ext cx="4883409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713150" y="4624525"/>
            <a:ext cx="250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 cap="small">
                <a:solidFill>
                  <a:srgbClr val="96A8C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https://xkcd.com/1987/</a:t>
            </a:r>
            <a:endParaRPr sz="1900"/>
          </a:p>
        </p:txBody>
      </p:sp>
      <p:sp>
        <p:nvSpPr>
          <p:cNvPr id="94" name="Google Shape;94;p18"/>
          <p:cNvSpPr txBox="1"/>
          <p:nvPr/>
        </p:nvSpPr>
        <p:spPr>
          <a:xfrm>
            <a:off x="290275" y="154200"/>
            <a:ext cx="31479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Maintaining multiple Python installations can be messy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Multiple Python Versions with </a:t>
            </a:r>
            <a:r>
              <a:rPr b="1" lang="en"/>
              <a:t>pyenv</a:t>
            </a:r>
            <a:endParaRPr b="1"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15526" l="0" r="0" t="0"/>
          <a:stretch/>
        </p:blipFill>
        <p:spPr>
          <a:xfrm>
            <a:off x="1175575" y="1135650"/>
            <a:ext cx="6792850" cy="32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6132275" y="4481275"/>
            <a:ext cx="27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realpython.com/intro-to-pyenv/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</a:t>
            </a:r>
            <a:r>
              <a:rPr lang="en"/>
              <a:t>: Getting Started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already installed pyenv on the course AMI.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Some additional steps are needed to complete the setup. Let’s do that now.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 to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go.osu.edu/bio-python</a:t>
            </a:r>
            <a:r>
              <a:rPr lang="en"/>
              <a:t> to:</a:t>
            </a:r>
            <a:endParaRPr/>
          </a:p>
          <a:p>
            <a:pPr indent="-228600" lvl="0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Install the prerequisite software libraries</a:t>
            </a:r>
            <a:endParaRPr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Export pyenv executable to PATH environment variable</a:t>
            </a:r>
            <a:endParaRPr/>
          </a:p>
          <a:p>
            <a:pPr indent="-2286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URL for cloning the workspace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pyenv</a:t>
            </a:r>
            <a:r>
              <a:rPr lang="en"/>
              <a:t>: Set up your workspace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9225"/>
            <a:ext cx="8839204" cy="214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